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2" r:id="rId17"/>
    <p:sldId id="272" r:id="rId18"/>
    <p:sldId id="273" r:id="rId19"/>
    <p:sldId id="274" r:id="rId20"/>
    <p:sldId id="275" r:id="rId21"/>
    <p:sldId id="288" r:id="rId22"/>
    <p:sldId id="289" r:id="rId23"/>
    <p:sldId id="276" r:id="rId24"/>
    <p:sldId id="277" r:id="rId25"/>
    <p:sldId id="278" r:id="rId26"/>
    <p:sldId id="287" r:id="rId27"/>
    <p:sldId id="279" r:id="rId28"/>
    <p:sldId id="280" r:id="rId29"/>
    <p:sldId id="281" r:id="rId30"/>
    <p:sldId id="307" r:id="rId31"/>
    <p:sldId id="308" r:id="rId32"/>
    <p:sldId id="309" r:id="rId33"/>
    <p:sldId id="310" r:id="rId34"/>
    <p:sldId id="311" r:id="rId35"/>
    <p:sldId id="283" r:id="rId36"/>
    <p:sldId id="284" r:id="rId37"/>
    <p:sldId id="291" r:id="rId38"/>
    <p:sldId id="285" r:id="rId39"/>
    <p:sldId id="286" r:id="rId40"/>
    <p:sldId id="290" r:id="rId41"/>
    <p:sldId id="292" r:id="rId42"/>
    <p:sldId id="293" r:id="rId43"/>
    <p:sldId id="294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38" autoAdjust="0"/>
    <p:restoredTop sz="94660"/>
  </p:normalViewPr>
  <p:slideViewPr>
    <p:cSldViewPr>
      <p:cViewPr>
        <p:scale>
          <a:sx n="210" d="100"/>
          <a:sy n="210" d="100"/>
        </p:scale>
        <p:origin x="-1038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4F994-DE0F-484B-A6C6-8D2CE34B4B70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C1809-C02F-4128-9358-D8C9DF36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5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This is somewhat debatable. Wanted to be explicit</a:t>
            </a:r>
            <a:r>
              <a:rPr lang="en-US" baseline="0" dirty="0"/>
              <a:t> about what you set at the playbook level and remove surprises. Depends on the audience and what you expect them to control and the level of abstraction you’re providing.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Split them up by function. Easier to troubleshoot and read.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You get proliferation of roles and sometimes it’s tempting, but it will help prevent</a:t>
            </a:r>
            <a:r>
              <a:rPr lang="en-US" baseline="0" dirty="0"/>
              <a:t> mistakes later. Unless something has no reason to exist by itself, try not to bundle it together. Example might be passenger and RVM, java and say elastic search.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You get proliferation of roles and sometimes it’s tempting, but it will help prevent</a:t>
            </a:r>
            <a:r>
              <a:rPr lang="en-US" baseline="0" dirty="0"/>
              <a:t> mistakes later. Unless something has no reason to exist by itself, try not to bundle it together. Example might be passenger and RVM, java and say elastic search. 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Sometimes things just won’t</a:t>
            </a:r>
            <a:r>
              <a:rPr lang="en-US" baseline="0" dirty="0"/>
              <a:t> fit the style guide. Don’t try to fit a square peg into a round hole. Keep in mind that a style guide is a living document. Though try to keep it additive rather than wholesale changes. It only exists to help you.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Talk about this in detail. One of the better decisions</a:t>
            </a:r>
            <a:r>
              <a:rPr lang="en-US" baseline="0" dirty="0"/>
              <a:t> we’ve made. When you lock to a particular role version, you know that it’s set. Especially when you have multiple dudes working on the same repo.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Subject</a:t>
            </a:r>
            <a:r>
              <a:rPr lang="en-US" baseline="0" dirty="0"/>
              <a:t> of much debate. Burned by chef. No perfect answer there. Explicit readme in the role and checks for pre-</a:t>
            </a:r>
            <a:r>
              <a:rPr lang="en-US" baseline="0" dirty="0" err="1"/>
              <a:t>reqs</a:t>
            </a:r>
            <a:r>
              <a:rPr lang="en-US" baseline="0" dirty="0"/>
              <a:t> to protect the user.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Subject</a:t>
            </a:r>
            <a:r>
              <a:rPr lang="en-US" baseline="0" dirty="0"/>
              <a:t> of much debate. Burned </a:t>
            </a:r>
            <a:r>
              <a:rPr lang="en-US" baseline="0"/>
              <a:t>by chef.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Can handle complicated scenarios</a:t>
            </a:r>
            <a:r>
              <a:rPr lang="en-US" baseline="0" dirty="0"/>
              <a:t> in some roles. Generics are fine. Maybe it’s just a placeholder for something later. You could just be installing a package and doing a handful of things. 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Can handle complicated scenarios</a:t>
            </a:r>
            <a:r>
              <a:rPr lang="en-US" baseline="0" dirty="0"/>
              <a:t> in some roles. Generics are fine. Maybe it’s just a placeholder for something later. You could just be installing a package and doing a handful of things. 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Can handle complicated scenarios</a:t>
            </a:r>
            <a:r>
              <a:rPr lang="en-US" baseline="0" dirty="0"/>
              <a:t> in some roles. Generics are fine. Maybe it’s just a placeholder for something later. You could just be installing a package and doing a handful of things. 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This is generally the most powerful tool you have in </a:t>
            </a:r>
            <a:r>
              <a:rPr lang="en-US" dirty="0" err="1"/>
              <a:t>ansible</a:t>
            </a:r>
            <a:r>
              <a:rPr lang="en-US" dirty="0"/>
              <a:t>, short of</a:t>
            </a:r>
            <a:r>
              <a:rPr lang="en-US" baseline="0" dirty="0"/>
              <a:t> writing modules.  Pain in the ass to debug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This is generally the most powerful tool you have in </a:t>
            </a:r>
            <a:r>
              <a:rPr lang="en-US" dirty="0" err="1"/>
              <a:t>ansible</a:t>
            </a:r>
            <a:r>
              <a:rPr lang="en-US" dirty="0"/>
              <a:t>, short of</a:t>
            </a:r>
            <a:r>
              <a:rPr lang="en-US" baseline="0" dirty="0"/>
              <a:t> writing modules.  Pain in the ass to debug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Talk about background. Worked with chef</a:t>
            </a:r>
            <a:r>
              <a:rPr lang="en-US" baseline="0" dirty="0"/>
              <a:t> and was burned by it. Some work with puppet, go as far back as shell scripts. We all know that they sucks.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Mention that this is not an introduction talk. Assumes that you already know a bunch about </a:t>
            </a:r>
            <a:r>
              <a:rPr lang="en-US" baseline="0" dirty="0" err="1"/>
              <a:t>ansible</a:t>
            </a:r>
            <a:r>
              <a:rPr lang="en-US" baseline="0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/>
              </a:rPr>
              <a:t>I don't want to to necessarily get too much into it. It's a bit orthogonal to ansible, plus this could be a whole topic in itself. </a:t>
            </a:r>
            <a:endParaRPr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229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/>
              </a:rPr>
              <a:t>I don't want to to necessarily get too much into it. It's a bit orthogonal to ansible, plus this could be a whole topic in itself. That wasn't efficient in a lot of ways, but at least made sure things are indempotent. </a:t>
            </a:r>
            <a:endParaRPr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3060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/>
              </a:rPr>
              <a:t>worked pretty well. </a:t>
            </a:r>
            <a:endParaRPr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9869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/>
              </a:rPr>
              <a:t>worked pretty well. </a:t>
            </a:r>
            <a:endParaRPr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3588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/>
              </a:rPr>
              <a:t>worked pretty well. </a:t>
            </a:r>
            <a:endParaRPr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713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Larger team and if complex system, it allows</a:t>
            </a:r>
            <a:r>
              <a:rPr lang="en-US" baseline="0" dirty="0"/>
              <a:t> to work on the project together in an easier way. I may not know what the other guy is doing or maybe he left. I can feel more comfortable modifying something if there is a good test for it. </a:t>
            </a:r>
          </a:p>
          <a:p>
            <a:r>
              <a:rPr lang="en-US" baseline="0" dirty="0"/>
              <a:t>We all forget shit. It helps to modify things later. Be considerate of future us who will have to maintain and debug this code months or even years down the line. </a:t>
            </a:r>
          </a:p>
          <a:p>
            <a:r>
              <a:rPr lang="en-US" baseline="0" dirty="0"/>
              <a:t>Somewhat impress the developer organizations. Show that you follow similar practices and pay attention to code quality. 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Linter is great. You can add your own rules there to comply with the style guide. 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Many</a:t>
            </a:r>
            <a:r>
              <a:rPr lang="en-US" baseline="0" dirty="0"/>
              <a:t> different ways of doing it. Lint is a form of a unit/functional test. Syntax checking is always helpful. Writing test playbooks is a good thing. 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Mention</a:t>
            </a:r>
            <a:r>
              <a:rPr lang="en-US" baseline="0" dirty="0"/>
              <a:t> </a:t>
            </a:r>
            <a:r>
              <a:rPr lang="en-US" baseline="0" dirty="0" err="1"/>
              <a:t>GumGum’s</a:t>
            </a:r>
            <a:r>
              <a:rPr lang="en-US" baseline="0" dirty="0"/>
              <a:t> approach. This is a different one. Talk about how the size of the team will impact your choices. 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Sometimes I wished we enforced that better. But tradeoffs</a:t>
            </a:r>
            <a:r>
              <a:rPr lang="en-US" baseline="0" dirty="0"/>
              <a:t> have to be made. 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Sometimes I wished we enforced that better. But tradeoffs</a:t>
            </a:r>
            <a:r>
              <a:rPr lang="en-US" baseline="0" dirty="0"/>
              <a:t> have to be made.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Mention</a:t>
            </a:r>
            <a:r>
              <a:rPr lang="en-US" baseline="0" dirty="0"/>
              <a:t> </a:t>
            </a:r>
            <a:r>
              <a:rPr lang="en-US" baseline="0" dirty="0" err="1"/>
              <a:t>GumGum’s</a:t>
            </a:r>
            <a:r>
              <a:rPr lang="en-US" baseline="0" dirty="0"/>
              <a:t> approach. This is a different one. Talk about how the size of the team will impact </a:t>
            </a:r>
            <a:r>
              <a:rPr lang="en-US" baseline="0"/>
              <a:t>your choices. 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They aren’t that powerful. 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They aren’t that powerful. 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Takes a little while to get used to it. When multiple people</a:t>
            </a:r>
            <a:r>
              <a:rPr lang="en-US" baseline="0" dirty="0"/>
              <a:t> are working on a role. Doesn’t happen too frequently, but enough times to make it annoying. More or less typical of the feature branch workflow. 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Mention</a:t>
            </a:r>
            <a:r>
              <a:rPr lang="en-US" baseline="0" dirty="0"/>
              <a:t> </a:t>
            </a:r>
            <a:r>
              <a:rPr lang="en-US" baseline="0" dirty="0" err="1"/>
              <a:t>GumGum’s</a:t>
            </a:r>
            <a:r>
              <a:rPr lang="en-US" baseline="0" dirty="0"/>
              <a:t> approach. This is a different one. Talk about how the size of the team will impact your choices.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Easier to debug the roles. Helps someone pick up the role and just work on it when they</a:t>
            </a:r>
            <a:r>
              <a:rPr lang="en-US" baseline="0" dirty="0"/>
              <a:t> know what to expect.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This</a:t>
            </a:r>
            <a:r>
              <a:rPr lang="en-US" baseline="0" dirty="0"/>
              <a:t> isn’t that important. But helps perhaps with other tooling that you might have around. Easy discoverability for glue code.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Easier to debug the roles. Helps someone pick up the role and just work on it when they</a:t>
            </a:r>
            <a:r>
              <a:rPr lang="en-US" baseline="0" dirty="0"/>
              <a:t> know what to expect.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77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88935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68186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4301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3189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25745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-6025" y="46661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4457400" y="4551496"/>
            <a:ext cx="229199" cy="229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25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93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492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50408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olovast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afon/ansible-profil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wall.com/p/13lh6w/dump-all-variabl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thames/ansible-lin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itus/bumpversio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1352550"/>
            <a:ext cx="7309170" cy="18111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b="0" dirty="0"/>
              <a:t>Infrastructure Automation or how you can stop worrying and love Ansible</a:t>
            </a:r>
            <a:endParaRPr lang="en-US"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58159"/>
            <a:ext cx="1619250" cy="10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3006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Style Guide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Prefer to leave </a:t>
            </a:r>
            <a:r>
              <a:rPr lang="en-US" dirty="0" err="1"/>
              <a:t>overridable</a:t>
            </a:r>
            <a:r>
              <a:rPr lang="en-US" dirty="0"/>
              <a:t> role variables unset. “Explicit is better than implicit”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r>
              <a:rPr lang="en-US" dirty="0"/>
              <a:t>Clear examples in comments/readme or a sample file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1454879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Style Guide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Minimize or eliminate hard coded values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Users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Paths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etc</a:t>
            </a: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071676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Style Guide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Avoid giant tasks files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Split them along some function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5011283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Style Guide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Lots of comments – especially when doing weird things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Use tags liberally and explain in the readme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7972978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Style Guide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Logical boundaries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r>
              <a:rPr lang="en-US" dirty="0"/>
              <a:t>Don’t bundle things together, use separate roles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940155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Style Guide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All roles are started with </a:t>
            </a:r>
            <a:r>
              <a:rPr lang="en-US" dirty="0" err="1"/>
              <a:t>ansible</a:t>
            </a:r>
            <a:r>
              <a:rPr lang="en-US" dirty="0"/>
              <a:t>-galaxy </a:t>
            </a:r>
            <a:r>
              <a:rPr lang="en-US" dirty="0" err="1"/>
              <a:t>init</a:t>
            </a:r>
            <a:endParaRPr lang="en-US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r>
              <a:rPr lang="en-US" dirty="0" err="1"/>
              <a:t>test.yml</a:t>
            </a:r>
            <a:r>
              <a:rPr lang="en-US" dirty="0"/>
              <a:t> in test/ must be runnable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4116401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b="1" dirty="0">
                <a:highlight>
                  <a:srgbClr val="FFCD00"/>
                </a:highlight>
              </a:rPr>
              <a:t>Special cases aren’t special enough to break the rules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Follow Zen of Python (PEP 20)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highlight>
                  <a:srgbClr val="FFCD00"/>
                </a:highlight>
              </a:rPr>
              <a:t>Although practicality beats purity</a:t>
            </a:r>
            <a:endParaRPr lang="en" dirty="0"/>
          </a:p>
        </p:txBody>
      </p:sp>
      <p:grpSp>
        <p:nvGrpSpPr>
          <p:cNvPr id="145" name="Shape 14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46" name="Shape 1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47950"/>
            <a:ext cx="1524000" cy="20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946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Versioning and dependencies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All roles and playbooks in separate repos</a:t>
            </a:r>
          </a:p>
          <a:p>
            <a:pPr marL="571500" indent="-342900">
              <a:spcBef>
                <a:spcPts val="0"/>
              </a:spcBef>
            </a:pPr>
            <a:endParaRPr lang="en-US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Helps with versioning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Helps with feature branch development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Enables strong version locks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1817740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Versioning and dependencies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Two places to do versioning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requirements.yml</a:t>
            </a:r>
            <a:endParaRPr lang="en-US" sz="1800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Role metadata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Git</a:t>
            </a:r>
            <a:r>
              <a:rPr lang="en-US" sz="1800" dirty="0"/>
              <a:t> submodules might be interesting to explore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15938" indent="-285750">
              <a:spcBef>
                <a:spcPts val="0"/>
              </a:spcBef>
              <a:tabLst>
                <a:tab pos="515938" algn="l"/>
              </a:tabLst>
            </a:pPr>
            <a:r>
              <a:rPr lang="en-US" dirty="0"/>
              <a:t>Decided to handle dependency at playbook level</a:t>
            </a:r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6568416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Versioning and dependencies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 err="1"/>
              <a:t>Ansible</a:t>
            </a:r>
            <a:r>
              <a:rPr lang="en-US" dirty="0"/>
              <a:t>-galaxy install –r </a:t>
            </a:r>
            <a:r>
              <a:rPr lang="en-US" dirty="0" err="1"/>
              <a:t>requirements.yml</a:t>
            </a:r>
            <a:endParaRPr lang="en-US" dirty="0"/>
          </a:p>
          <a:p>
            <a:pPr marL="571500" indent="-342900">
              <a:spcBef>
                <a:spcPts val="0"/>
              </a:spcBef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r>
              <a:rPr lang="en-US" sz="1800" i="1" dirty="0"/>
              <a:t># from </a:t>
            </a:r>
            <a:r>
              <a:rPr lang="en-US" sz="1800" i="1" dirty="0" err="1"/>
              <a:t>github</a:t>
            </a:r>
            <a:r>
              <a:rPr lang="en-US" sz="1800" i="1" dirty="0"/>
              <a:t> installing to a relative path</a:t>
            </a:r>
          </a:p>
          <a:p>
            <a:pPr marL="228600">
              <a:spcBef>
                <a:spcPts val="0"/>
              </a:spcBef>
              <a:buNone/>
            </a:pPr>
            <a:endParaRPr lang="en-US" sz="1800" i="1" dirty="0"/>
          </a:p>
          <a:p>
            <a:pPr marL="228600">
              <a:spcBef>
                <a:spcPts val="0"/>
              </a:spcBef>
              <a:buNone/>
            </a:pPr>
            <a:r>
              <a:rPr lang="en-US" sz="1800" i="1" dirty="0"/>
              <a:t>- </a:t>
            </a:r>
            <a:r>
              <a:rPr lang="en-US" sz="1800" i="1" dirty="0" err="1"/>
              <a:t>src</a:t>
            </a:r>
            <a:r>
              <a:rPr lang="en-US" sz="1800" i="1" dirty="0"/>
              <a:t>: </a:t>
            </a:r>
            <a:r>
              <a:rPr lang="en-US" sz="1800" i="1" dirty="0" err="1"/>
              <a:t>git+ssh</a:t>
            </a:r>
            <a:r>
              <a:rPr lang="en-US" sz="1800" i="1" dirty="0"/>
              <a:t>://git@github.com/Company/r-role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800" i="1" dirty="0"/>
              <a:t>path: roles/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800" i="1" dirty="0"/>
              <a:t>version: 0.0.1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800" i="1" dirty="0"/>
              <a:t>name: r-role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2930406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Arthur Freyman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 </a:t>
            </a:r>
            <a:r>
              <a:rPr lang="en" sz="1800" dirty="0">
                <a:solidFill>
                  <a:schemeClr val="dk1"/>
                </a:solidFill>
                <a:highlight>
                  <a:srgbClr val="FFCD00"/>
                </a:highlight>
                <a:hlinkClick r:id="rId3"/>
              </a:rPr>
              <a:t>golovast@gmail.com</a:t>
            </a:r>
            <a:endParaRPr lang="en" sz="1800" dirty="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highlight>
                  <a:srgbClr val="FFCD00"/>
                </a:highlight>
              </a:rPr>
              <a:t>http://www.mindend.com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dirty="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dirty="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cxnSp>
        <p:nvCxnSpPr>
          <p:cNvPr id="91" name="Shape 91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3" name="Shape 9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/>
              <a:t>Intro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4191000" y="1428750"/>
            <a:ext cx="49529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863089792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Roles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Pick and choose how much work to put in a role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r>
              <a:rPr lang="en-US" dirty="0"/>
              <a:t>Some are real simple – generics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r>
              <a:rPr lang="en-US" dirty="0"/>
              <a:t>Others can be complex with edge cases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8981188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Roles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Unix philosophy – do one thing and do it well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r>
              <a:rPr lang="en-US" dirty="0"/>
              <a:t>DRY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r>
              <a:rPr lang="en-US" dirty="0"/>
              <a:t>Keep things modular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0371052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Roles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Some java app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Bad: single role for configuring system, installing pre-</a:t>
            </a:r>
            <a:r>
              <a:rPr lang="en-US" sz="1800" dirty="0" err="1"/>
              <a:t>reqs</a:t>
            </a:r>
            <a:r>
              <a:rPr lang="en-US" sz="1800" dirty="0"/>
              <a:t> and pushing the app</a:t>
            </a:r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Good:</a:t>
            </a:r>
          </a:p>
          <a:p>
            <a:pPr marL="13731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Role/</a:t>
            </a:r>
            <a:r>
              <a:rPr lang="en-US" sz="1800" dirty="0" err="1"/>
              <a:t>jvm</a:t>
            </a:r>
            <a:endParaRPr lang="en-US" sz="1800" dirty="0"/>
          </a:p>
          <a:p>
            <a:pPr marL="13731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Role/tomcat</a:t>
            </a:r>
          </a:p>
          <a:p>
            <a:pPr marL="13731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Role/users</a:t>
            </a:r>
          </a:p>
          <a:p>
            <a:pPr marL="13731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Role/</a:t>
            </a:r>
            <a:r>
              <a:rPr lang="en-US" sz="1800" dirty="0" err="1"/>
              <a:t>sys_config</a:t>
            </a:r>
            <a:endParaRPr lang="en-US" sz="1800" dirty="0"/>
          </a:p>
          <a:p>
            <a:pPr marL="13731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Role/</a:t>
            </a:r>
            <a:r>
              <a:rPr lang="en-US" sz="1800" dirty="0" err="1"/>
              <a:t>code_deploy</a:t>
            </a: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816954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Roles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Roles from </a:t>
            </a:r>
            <a:r>
              <a:rPr lang="en-US" dirty="0" err="1"/>
              <a:t>Ansible</a:t>
            </a:r>
            <a:r>
              <a:rPr lang="en-US" dirty="0"/>
              <a:t> Galaxy </a:t>
            </a:r>
          </a:p>
          <a:p>
            <a:pPr marL="571500" indent="-342900">
              <a:spcBef>
                <a:spcPts val="0"/>
              </a:spcBef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71750"/>
            <a:ext cx="2404441" cy="19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227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Roles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 err="1"/>
              <a:t>Ansible</a:t>
            </a:r>
            <a:r>
              <a:rPr lang="en-US" dirty="0"/>
              <a:t> Galaxy</a:t>
            </a:r>
          </a:p>
          <a:p>
            <a:pPr marL="571500" indent="-342900">
              <a:spcBef>
                <a:spcPts val="0"/>
              </a:spcBef>
            </a:pPr>
            <a:endParaRPr lang="en-US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Hit or miss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Sometimes a decent start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Usually need work</a:t>
            </a:r>
          </a:p>
          <a:p>
            <a:pPr marL="571500" indent="-342900">
              <a:spcBef>
                <a:spcPts val="0"/>
              </a:spcBef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0851911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Roles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Template logic</a:t>
            </a:r>
          </a:p>
          <a:p>
            <a:pPr marL="571500" indent="-342900">
              <a:spcBef>
                <a:spcPts val="0"/>
              </a:spcBef>
            </a:pPr>
            <a:endParaRPr lang="en-US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Sometimes necessary</a:t>
            </a:r>
            <a:endParaRPr lang="en-US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Try to avoid very complex things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Debugging is a PITA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257550"/>
            <a:ext cx="2362200" cy="13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4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Roles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Template logic</a:t>
            </a:r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{% for </a:t>
            </a:r>
            <a:r>
              <a:rPr lang="en-US" sz="1200" dirty="0" err="1"/>
              <a:t>k,v</a:t>
            </a:r>
            <a:r>
              <a:rPr lang="en-US" sz="1200" dirty="0"/>
              <a:t> in </a:t>
            </a:r>
            <a:r>
              <a:rPr lang="en-US" sz="1200" dirty="0" err="1"/>
              <a:t>item.server.locations.items</a:t>
            </a:r>
            <a:r>
              <a:rPr lang="en-US" sz="1200" dirty="0"/>
              <a:t>() %}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{% for x in v %}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{% for d, e in </a:t>
            </a:r>
            <a:r>
              <a:rPr lang="en-US" sz="1200" dirty="0" err="1"/>
              <a:t>x.items</a:t>
            </a:r>
            <a:r>
              <a:rPr lang="en-US" sz="1200" dirty="0"/>
              <a:t>() %}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{% if d == 'path' %}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location {{ e }} {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{% else %}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  {{ d }} {{ e }};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{% </a:t>
            </a:r>
            <a:r>
              <a:rPr lang="en-US" sz="1200" dirty="0" err="1"/>
              <a:t>endif</a:t>
            </a:r>
            <a:r>
              <a:rPr lang="en-US" sz="1200" dirty="0"/>
              <a:t> %}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{% </a:t>
            </a:r>
            <a:r>
              <a:rPr lang="en-US" sz="1200" dirty="0" err="1"/>
              <a:t>endfor</a:t>
            </a:r>
            <a:r>
              <a:rPr lang="en-US" sz="1200" dirty="0"/>
              <a:t> %}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{% </a:t>
            </a:r>
            <a:r>
              <a:rPr lang="en-US" sz="1200" dirty="0" err="1"/>
              <a:t>endfor</a:t>
            </a:r>
            <a:r>
              <a:rPr lang="en-US" sz="1200" dirty="0"/>
              <a:t> %}</a:t>
            </a:r>
          </a:p>
          <a:p>
            <a:pPr marL="573088">
              <a:spcBef>
                <a:spcPts val="0"/>
              </a:spcBef>
              <a:buNone/>
            </a:pPr>
            <a:r>
              <a:rPr lang="en-US" sz="1200" dirty="0"/>
              <a:t>{% </a:t>
            </a:r>
            <a:r>
              <a:rPr lang="en-US" sz="1200" dirty="0" err="1"/>
              <a:t>endfor</a:t>
            </a:r>
            <a:r>
              <a:rPr lang="en-US" sz="1200" dirty="0"/>
              <a:t> %}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5548505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Playbooks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Add task timings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Build-in in </a:t>
            </a:r>
            <a:r>
              <a:rPr lang="en-US" sz="1800" dirty="0" err="1"/>
              <a:t>ansible</a:t>
            </a:r>
            <a:r>
              <a:rPr lang="en-US" sz="1800" dirty="0"/>
              <a:t> 2.0 (</a:t>
            </a:r>
            <a:r>
              <a:rPr lang="en-US" sz="1800" dirty="0" err="1"/>
              <a:t>callback_whitelist</a:t>
            </a:r>
            <a:r>
              <a:rPr lang="en-US" sz="1800" dirty="0"/>
              <a:t> = </a:t>
            </a:r>
            <a:r>
              <a:rPr lang="en-US" sz="1800" dirty="0" err="1"/>
              <a:t>profile_tasks</a:t>
            </a:r>
            <a:r>
              <a:rPr lang="en-US" sz="1800" dirty="0"/>
              <a:t>)</a:t>
            </a:r>
          </a:p>
          <a:p>
            <a:pPr marL="573088">
              <a:spcBef>
                <a:spcPts val="0"/>
              </a:spcBef>
              <a:buNone/>
            </a:pPr>
            <a:endParaRPr lang="en-US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https://github.com/jlafon/ansible-profile</a:t>
            </a:r>
            <a:endParaRPr lang="en-US" sz="1800" dirty="0"/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2759583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Playbooks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Have a task to dump all variables</a:t>
            </a:r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r>
              <a:rPr lang="en-US" sz="1800" dirty="0">
                <a:hlinkClick r:id="rId3"/>
              </a:rPr>
              <a:t>https://coderwall.com/p/13lh6w/dump-all-variables</a:t>
            </a: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278480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Playbooks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Have a task to dump all variables</a:t>
            </a:r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r>
              <a:rPr lang="en-US" sz="1600" dirty="0"/>
              <a:t>{{ </a:t>
            </a:r>
            <a:r>
              <a:rPr lang="en-US" sz="1600" dirty="0" err="1"/>
              <a:t>vars</a:t>
            </a:r>
            <a:r>
              <a:rPr lang="en-US" sz="1600" dirty="0"/>
              <a:t> | </a:t>
            </a:r>
            <a:r>
              <a:rPr lang="en-US" sz="1600" dirty="0" err="1"/>
              <a:t>to_nice_json</a:t>
            </a:r>
            <a:r>
              <a:rPr lang="en-US" sz="1600" dirty="0"/>
              <a:t> }}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/>
              <a:t>{{ environment | </a:t>
            </a:r>
            <a:r>
              <a:rPr lang="en-US" sz="1600" dirty="0" err="1"/>
              <a:t>to_nice_json</a:t>
            </a:r>
            <a:r>
              <a:rPr lang="en-US" sz="1600" dirty="0"/>
              <a:t> }}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/>
              <a:t>{{ </a:t>
            </a:r>
            <a:r>
              <a:rPr lang="en-US" sz="1600" dirty="0" err="1"/>
              <a:t>group_names</a:t>
            </a:r>
            <a:r>
              <a:rPr lang="en-US" sz="1600" dirty="0"/>
              <a:t> | </a:t>
            </a:r>
            <a:r>
              <a:rPr lang="en-US" sz="1600" dirty="0" err="1"/>
              <a:t>to_nice_json</a:t>
            </a:r>
            <a:r>
              <a:rPr lang="en-US" sz="1600" dirty="0"/>
              <a:t> }}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/>
              <a:t>{{ groups | </a:t>
            </a:r>
            <a:r>
              <a:rPr lang="en-US" sz="1600" dirty="0" err="1"/>
              <a:t>to_nice_json</a:t>
            </a:r>
            <a:r>
              <a:rPr lang="en-US" sz="1600" dirty="0"/>
              <a:t> }}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600" dirty="0"/>
              <a:t>{{ </a:t>
            </a:r>
            <a:r>
              <a:rPr lang="en-US" sz="1600" dirty="0" err="1"/>
              <a:t>hostvars</a:t>
            </a:r>
            <a:r>
              <a:rPr lang="en-US" sz="1600" dirty="0"/>
              <a:t> | </a:t>
            </a:r>
            <a:r>
              <a:rPr lang="en-US" sz="1600" dirty="0" err="1"/>
              <a:t>to_nice_json</a:t>
            </a:r>
            <a:r>
              <a:rPr lang="en-US" sz="1600" dirty="0"/>
              <a:t> }}</a:t>
            </a:r>
          </a:p>
          <a:p>
            <a:pPr marL="228600">
              <a:spcBef>
                <a:spcPts val="0"/>
              </a:spcBef>
              <a:buNone/>
            </a:pPr>
            <a:endParaRPr lang="en-US" sz="1600" dirty="0"/>
          </a:p>
          <a:p>
            <a:pPr marL="228600">
              <a:spcBef>
                <a:spcPts val="0"/>
              </a:spcBef>
              <a:buNone/>
            </a:pPr>
            <a:endParaRPr lang="en-US" sz="16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6752325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ubTitle" idx="4294967295"/>
          </p:nvPr>
        </p:nvSpPr>
        <p:spPr>
          <a:xfrm>
            <a:off x="2057400" y="2038350"/>
            <a:ext cx="5021399" cy="18495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sz="1800" dirty="0"/>
              <a:t>5-6 engineers on the team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800" dirty="0"/>
              <a:t>70+ roles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800" dirty="0"/>
              <a:t>50+ playbooks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800" dirty="0"/>
              <a:t>Few thousand servers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800" dirty="0"/>
              <a:t>Diverse ecosystem of apps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dirty="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dirty="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cxnSp>
        <p:nvCxnSpPr>
          <p:cNvPr id="91" name="Shape 91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3" name="Shape 9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/>
              <a:t>Intro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4191000" y="1428750"/>
            <a:ext cx="49529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711445599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Deployments</a:t>
            </a:r>
            <a:endParaRPr lang="en-US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Capistrano became Ansistrano</a:t>
            </a:r>
          </a:p>
          <a:p>
            <a:pPr marL="571500" indent="-342900">
              <a:spcBef>
                <a:spcPts val="0"/>
              </a:spcBef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r>
              <a:rPr lang="en-US" dirty="0"/>
              <a:t>Started with deploying the entire playbook per app</a:t>
            </a:r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endParaRPr lang="en-US" sz="16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8255398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Deployments</a:t>
            </a:r>
            <a:endParaRPr lang="en-US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Capistrano became Ansistrano</a:t>
            </a:r>
          </a:p>
          <a:p>
            <a:pPr marL="571500" indent="-342900">
              <a:spcBef>
                <a:spcPts val="0"/>
              </a:spcBef>
            </a:pPr>
            <a:endParaRPr lang="en-US" dirty="0"/>
          </a:p>
          <a:p>
            <a:pPr marL="571500" indent="-342900">
              <a:spcBef>
                <a:spcPts val="0"/>
              </a:spcBef>
            </a:pPr>
            <a:r>
              <a:rPr lang="en-US" dirty="0"/>
              <a:t>Started with deploying the entire playbook per app – dynamic inventory</a:t>
            </a:r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endParaRPr lang="en-US" sz="16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4303902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Deployments</a:t>
            </a:r>
            <a:endParaRPr lang="en-US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Evolved to a deploy tag method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Optimized for speed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Added functionality like rollback</a:t>
            </a:r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endParaRPr lang="en-US" sz="16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 descr="deplo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04" y="3235428"/>
            <a:ext cx="2743200" cy="15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153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Deployments</a:t>
            </a:r>
            <a:endParaRPr lang="en-US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Eventually moved to an AMI-style deploy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Ansible still configured images</a:t>
            </a:r>
          </a:p>
          <a:p>
            <a:pPr marL="514350" indent="-285750">
              <a:spcBef>
                <a:spcPts val="0"/>
              </a:spcBef>
            </a:pPr>
            <a:r>
              <a:rPr lang="en-US" dirty="0"/>
              <a:t>Used a layer-style method</a:t>
            </a:r>
          </a:p>
          <a:p>
            <a:pPr marL="228600">
              <a:spcBef>
                <a:spcPts val="0"/>
              </a:spcBef>
              <a:buNone/>
            </a:pPr>
            <a:endParaRPr lang="en-US" sz="16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07386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AMI Deploys</a:t>
            </a:r>
            <a:endParaRPr lang="en-US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endParaRPr lang="en-US" sz="16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87693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4294967295"/>
          </p:nvPr>
        </p:nvSpPr>
        <p:spPr>
          <a:xfrm>
            <a:off x="4191000" y="878850"/>
            <a:ext cx="4343975" cy="3654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Testing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lang="en" sz="2000" b="1" dirty="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342900" indent="-342900">
              <a:spcBef>
                <a:spcPts val="0"/>
              </a:spcBef>
            </a:pPr>
            <a:r>
              <a:rPr lang="en" sz="2000" dirty="0"/>
              <a:t>Roles are tested like app code</a:t>
            </a:r>
          </a:p>
          <a:p>
            <a:pPr marL="342900" indent="-342900">
              <a:spcBef>
                <a:spcPts val="0"/>
              </a:spcBef>
            </a:pPr>
            <a:r>
              <a:rPr lang="en" sz="2000" dirty="0"/>
              <a:t>Use a build system (Jenkins)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/>
          </a:p>
          <a:p>
            <a:pPr lvl="0" rtl="0">
              <a:spcBef>
                <a:spcPts val="0"/>
              </a:spcBef>
              <a:buNone/>
            </a:pPr>
            <a:endParaRPr lang="en" sz="2000" dirty="0"/>
          </a:p>
        </p:txBody>
      </p:sp>
      <p:cxnSp>
        <p:nvCxnSpPr>
          <p:cNvPr id="168" name="Shape 168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0" name="Shape 170"/>
          <p:cNvSpPr/>
          <p:nvPr/>
        </p:nvSpPr>
        <p:spPr>
          <a:xfrm>
            <a:off x="625400" y="736699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1" name="Shape 171"/>
          <p:cNvGrpSpPr/>
          <p:nvPr/>
        </p:nvGrpSpPr>
        <p:grpSpPr>
          <a:xfrm>
            <a:off x="842317" y="975119"/>
            <a:ext cx="356203" cy="313212"/>
            <a:chOff x="1929775" y="320925"/>
            <a:chExt cx="423800" cy="372650"/>
          </a:xfrm>
        </p:grpSpPr>
        <p:sp>
          <p:nvSpPr>
            <p:cNvPr id="172" name="Shape 17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57350"/>
            <a:ext cx="36576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67340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Syntax check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r>
              <a:rPr lang="en-US" sz="1800" dirty="0"/>
              <a:t>- </a:t>
            </a:r>
            <a:r>
              <a:rPr lang="en-US" sz="1800" dirty="0" err="1"/>
              <a:t>Ansible</a:t>
            </a:r>
            <a:r>
              <a:rPr lang="en-US" sz="1800" dirty="0"/>
              <a:t>-playbook --syntax-check --list tasks</a:t>
            </a:r>
          </a:p>
          <a:p>
            <a:pPr marL="228600">
              <a:spcBef>
                <a:spcPts val="0"/>
              </a:spcBef>
              <a:buNone/>
            </a:pPr>
            <a:endParaRPr lang="en-US" sz="1600" dirty="0"/>
          </a:p>
          <a:p>
            <a:pPr marL="514350" indent="-285750">
              <a:spcBef>
                <a:spcPts val="0"/>
              </a:spcBef>
            </a:pPr>
            <a:r>
              <a:rPr lang="en-US" dirty="0" err="1"/>
              <a:t>Ansible</a:t>
            </a:r>
            <a:r>
              <a:rPr lang="en-US" dirty="0"/>
              <a:t>-lint (</a:t>
            </a:r>
            <a:r>
              <a:rPr lang="en-US" dirty="0">
                <a:hlinkClick r:id="rId3"/>
              </a:rPr>
              <a:t>https://github.com/willthames/ansible-lint</a:t>
            </a:r>
            <a:r>
              <a:rPr lang="en-US" dirty="0"/>
              <a:t>)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9238417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Assert module</a:t>
            </a:r>
          </a:p>
          <a:p>
            <a:pPr marL="514350" indent="-285750">
              <a:spcBef>
                <a:spcPts val="0"/>
              </a:spcBef>
            </a:pPr>
            <a:r>
              <a:rPr lang="en-US" dirty="0" err="1"/>
              <a:t>Serverspec</a:t>
            </a:r>
            <a:r>
              <a:rPr lang="en-US" dirty="0"/>
              <a:t>, </a:t>
            </a:r>
            <a:r>
              <a:rPr lang="en-US" dirty="0" err="1"/>
              <a:t>inspec</a:t>
            </a:r>
            <a:r>
              <a:rPr lang="en-US" dirty="0"/>
              <a:t>, </a:t>
            </a:r>
            <a:r>
              <a:rPr lang="en-US" dirty="0" err="1"/>
              <a:t>rolespec</a:t>
            </a:r>
            <a:r>
              <a:rPr lang="en-US" dirty="0"/>
              <a:t>, </a:t>
            </a:r>
            <a:r>
              <a:rPr lang="en-US" dirty="0" err="1"/>
              <a:t>testinfra</a:t>
            </a:r>
            <a:r>
              <a:rPr lang="en-US" dirty="0"/>
              <a:t>, </a:t>
            </a:r>
            <a:r>
              <a:rPr lang="en-US" dirty="0" err="1"/>
              <a:t>goss</a:t>
            </a:r>
            <a:r>
              <a:rPr lang="en-US" dirty="0"/>
              <a:t>, </a:t>
            </a:r>
            <a:r>
              <a:rPr lang="en-US" dirty="0" err="1"/>
              <a:t>ansible_spec</a:t>
            </a:r>
            <a:r>
              <a:rPr lang="en-US" dirty="0"/>
              <a:t>, test-kitchen</a:t>
            </a:r>
          </a:p>
          <a:p>
            <a:pPr marL="514350" indent="-285750">
              <a:spcBef>
                <a:spcPts val="0"/>
              </a:spcBef>
            </a:pPr>
            <a:r>
              <a:rPr lang="en-US" dirty="0"/>
              <a:t>Test playbooks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257550"/>
            <a:ext cx="3962400" cy="12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534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Auto test roles on repo push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514350" indent="-285750">
              <a:spcBef>
                <a:spcPts val="0"/>
              </a:spcBef>
            </a:pPr>
            <a:r>
              <a:rPr lang="en-US" dirty="0" err="1"/>
              <a:t>Bumpversion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https://github.com/peritus/bumpversion</a:t>
            </a:r>
            <a:r>
              <a:rPr lang="en-US" dirty="0"/>
              <a:t>)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6972246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Test your expectations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Files</a:t>
            </a:r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Services</a:t>
            </a:r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Packages</a:t>
            </a:r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Users</a:t>
            </a:r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Multiple variations (different sets of variables)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23799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Context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TMTOWTDI - There is more than one way to do it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Figure out what works for your team</a:t>
            </a: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9166722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Use native tools for template validations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457200" lvl="1"/>
            <a:r>
              <a:rPr lang="en-US" sz="1800" dirty="0"/>
              <a:t> </a:t>
            </a:r>
            <a:r>
              <a:rPr lang="en-US" sz="1800" dirty="0" err="1"/>
              <a:t>vars</a:t>
            </a:r>
            <a:r>
              <a:rPr lang="en-US" sz="1800" dirty="0"/>
              <a:t>:</a:t>
            </a:r>
          </a:p>
          <a:p>
            <a:pPr marL="457200" lvl="1"/>
            <a:r>
              <a:rPr lang="en-US" sz="1800" dirty="0"/>
              <a:t>  - </a:t>
            </a:r>
            <a:r>
              <a:rPr lang="en-US" sz="1800" dirty="0" err="1"/>
              <a:t>validate_conf</a:t>
            </a:r>
            <a:r>
              <a:rPr lang="en-US" sz="1800" dirty="0"/>
              <a:t>: 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err="1"/>
              <a:t>sbin</a:t>
            </a:r>
            <a:r>
              <a:rPr lang="en-US" sz="1800" dirty="0"/>
              <a:t>/named-</a:t>
            </a:r>
            <a:r>
              <a:rPr lang="en-US" sz="1800" dirty="0" err="1"/>
              <a:t>checkconf</a:t>
            </a:r>
            <a:endParaRPr lang="en-US" sz="1800" dirty="0"/>
          </a:p>
          <a:p>
            <a:pPr marL="457200" lvl="1"/>
            <a:r>
              <a:rPr lang="en-US" sz="1800" dirty="0"/>
              <a:t>  tasks: </a:t>
            </a:r>
          </a:p>
          <a:p>
            <a:pPr marL="457200" lvl="1"/>
            <a:r>
              <a:rPr lang="en-US" sz="1800" dirty="0"/>
              <a:t>  - name: install </a:t>
            </a:r>
            <a:r>
              <a:rPr lang="en-US" sz="1800" dirty="0" err="1"/>
              <a:t>named.conf</a:t>
            </a:r>
            <a:endParaRPr lang="en-US" sz="1800" dirty="0"/>
          </a:p>
          <a:p>
            <a:pPr marL="457200" lvl="1"/>
            <a:r>
              <a:rPr lang="en-US" sz="1800" dirty="0"/>
              <a:t>  action: template </a:t>
            </a:r>
            <a:r>
              <a:rPr lang="en-US" sz="1800" dirty="0" err="1"/>
              <a:t>src</a:t>
            </a:r>
            <a:r>
              <a:rPr lang="en-US" sz="1800" dirty="0"/>
              <a:t>=named.conf.j2 </a:t>
            </a:r>
            <a:r>
              <a:rPr lang="en-US" sz="1800" dirty="0" err="1"/>
              <a:t>dest</a:t>
            </a:r>
            <a:r>
              <a:rPr lang="en-US" sz="1800" dirty="0"/>
              <a:t>=/</a:t>
            </a:r>
            <a:r>
              <a:rPr lang="en-US" sz="1800" dirty="0" err="1"/>
              <a:t>etc</a:t>
            </a:r>
            <a:r>
              <a:rPr lang="en-US" sz="1800" dirty="0"/>
              <a:t>/</a:t>
            </a:r>
            <a:r>
              <a:rPr lang="en-US" sz="1800" dirty="0" err="1"/>
              <a:t>named.conf</a:t>
            </a:r>
            <a:r>
              <a:rPr lang="en-US" sz="1800" dirty="0"/>
              <a:t>  validate = ‘{{ </a:t>
            </a:r>
            <a:r>
              <a:rPr lang="en-US" sz="1800" dirty="0" err="1"/>
              <a:t>validate_conf</a:t>
            </a:r>
            <a:r>
              <a:rPr lang="en-US" sz="1800" dirty="0"/>
              <a:t> }} %s’</a:t>
            </a:r>
          </a:p>
          <a:p>
            <a:pPr marL="573088">
              <a:spcBef>
                <a:spcPts val="0"/>
              </a:spcBef>
              <a:buNone/>
            </a:pPr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5900120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Other validators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/</a:t>
            </a:r>
            <a:r>
              <a:rPr lang="en-US" sz="1800" dirty="0" err="1"/>
              <a:t>usr</a:t>
            </a:r>
            <a:r>
              <a:rPr lang="en-US" sz="1800" dirty="0"/>
              <a:t>/bin/</a:t>
            </a:r>
            <a:r>
              <a:rPr lang="en-US" sz="1800" dirty="0" err="1"/>
              <a:t>nginx</a:t>
            </a:r>
            <a:r>
              <a:rPr lang="en-US" sz="1800" dirty="0"/>
              <a:t> –t –c </a:t>
            </a:r>
            <a:r>
              <a:rPr lang="en-US" sz="1800" dirty="0" err="1"/>
              <a:t>nginx.conf</a:t>
            </a:r>
            <a:endParaRPr lang="en-US" sz="1800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apachectl</a:t>
            </a:r>
            <a:r>
              <a:rPr lang="en-US" sz="1800" dirty="0"/>
              <a:t> </a:t>
            </a:r>
            <a:r>
              <a:rPr lang="en-US" sz="1800" dirty="0" err="1"/>
              <a:t>configtest</a:t>
            </a:r>
            <a:endParaRPr lang="en-US" sz="1800" dirty="0"/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err="1"/>
              <a:t>sbin</a:t>
            </a:r>
            <a:r>
              <a:rPr lang="en-US" sz="1800" dirty="0"/>
              <a:t>/</a:t>
            </a:r>
            <a:r>
              <a:rPr lang="en-US" sz="1800" dirty="0" err="1"/>
              <a:t>sshd</a:t>
            </a:r>
            <a:r>
              <a:rPr lang="en-US" sz="1800" dirty="0"/>
              <a:t> –t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err="1"/>
              <a:t>sbin</a:t>
            </a:r>
            <a:r>
              <a:rPr lang="en-US" sz="1800" dirty="0"/>
              <a:t>/squid –k check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err="1"/>
              <a:t>libexec</a:t>
            </a:r>
            <a:r>
              <a:rPr lang="en-US" sz="1800" dirty="0"/>
              <a:t>/</a:t>
            </a:r>
            <a:r>
              <a:rPr lang="en-US" sz="1800" dirty="0" err="1"/>
              <a:t>mysqld</a:t>
            </a:r>
            <a:r>
              <a:rPr lang="en-US" sz="1800" dirty="0"/>
              <a:t> --defaults-file=test-</a:t>
            </a:r>
            <a:r>
              <a:rPr lang="en-US" sz="1800" dirty="0" err="1"/>
              <a:t>my.cnf</a:t>
            </a:r>
            <a:r>
              <a:rPr lang="en-US" sz="1800" dirty="0"/>
              <a:t> –verbose –help 1 &gt;/dev/null</a:t>
            </a:r>
          </a:p>
          <a:p>
            <a:pPr marL="915988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syslogd</a:t>
            </a:r>
            <a:r>
              <a:rPr lang="en-US" sz="1800" dirty="0"/>
              <a:t> –f /</a:t>
            </a:r>
            <a:r>
              <a:rPr lang="en-US" sz="1800" dirty="0" err="1"/>
              <a:t>etc</a:t>
            </a:r>
            <a:r>
              <a:rPr lang="en-US" sz="1800" dirty="0"/>
              <a:t>/</a:t>
            </a:r>
            <a:r>
              <a:rPr lang="en-US" sz="1800" dirty="0" err="1"/>
              <a:t>rsyslog.testing.conf</a:t>
            </a:r>
            <a:r>
              <a:rPr lang="en-US" sz="1800" dirty="0"/>
              <a:t> -d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4393493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 with Testinfra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0"/>
              </a:spcBef>
              <a:buNone/>
            </a:pPr>
            <a:r>
              <a:rPr lang="en-US" sz="1800" i="1" dirty="0"/>
              <a:t>     </a:t>
            </a:r>
            <a:r>
              <a:rPr lang="en-US" sz="1800" i="1" dirty="0" err="1"/>
              <a:t>def</a:t>
            </a:r>
            <a:r>
              <a:rPr lang="en-US" sz="1800" i="1" dirty="0"/>
              <a:t> </a:t>
            </a:r>
            <a:r>
              <a:rPr lang="en-US" sz="1800" i="1" dirty="0" err="1"/>
              <a:t>nginx_present</a:t>
            </a:r>
            <a:r>
              <a:rPr lang="en-US" sz="1800" i="1" dirty="0"/>
              <a:t>(Package):</a:t>
            </a:r>
          </a:p>
          <a:p>
            <a:pPr marL="457200" lvl="1"/>
            <a:r>
              <a:rPr lang="en-US" sz="1800" i="1" dirty="0"/>
              <a:t>      </a:t>
            </a:r>
            <a:r>
              <a:rPr lang="en-US" sz="1800" i="1" dirty="0" err="1"/>
              <a:t>nginx</a:t>
            </a:r>
            <a:r>
              <a:rPr lang="en-US" sz="1800" i="1" dirty="0"/>
              <a:t> = Package(“</a:t>
            </a:r>
            <a:r>
              <a:rPr lang="en-US" sz="1800" i="1" dirty="0" err="1"/>
              <a:t>nginx</a:t>
            </a:r>
            <a:r>
              <a:rPr lang="en-US" sz="1800" i="1" dirty="0"/>
              <a:t>”)</a:t>
            </a:r>
          </a:p>
          <a:p>
            <a:pPr marL="457200" lvl="1"/>
            <a:r>
              <a:rPr lang="en-US" sz="1800" i="1" dirty="0"/>
              <a:t>      assert </a:t>
            </a:r>
            <a:r>
              <a:rPr lang="en-US" sz="1800" i="1" dirty="0" err="1"/>
              <a:t>nginx.is_installed</a:t>
            </a:r>
            <a:endParaRPr lang="en-US" sz="1800" i="1" dirty="0"/>
          </a:p>
          <a:p>
            <a:pPr marL="457200" lvl="1"/>
            <a:r>
              <a:rPr lang="en-US" sz="1800" i="1" dirty="0"/>
              <a:t>  </a:t>
            </a:r>
            <a:r>
              <a:rPr lang="en-US" sz="1800" i="1" dirty="0" err="1"/>
              <a:t>def</a:t>
            </a:r>
            <a:r>
              <a:rPr lang="en-US" sz="1800" i="1" dirty="0"/>
              <a:t> </a:t>
            </a:r>
            <a:r>
              <a:rPr lang="en-US" sz="1800" i="1" dirty="0" err="1"/>
              <a:t>nginx_running_enabled</a:t>
            </a:r>
            <a:r>
              <a:rPr lang="en-US" sz="1800" i="1" dirty="0"/>
              <a:t>(Service):</a:t>
            </a:r>
          </a:p>
          <a:p>
            <a:pPr marL="457200" lvl="1"/>
            <a:r>
              <a:rPr lang="en-US" sz="1800" i="1" dirty="0"/>
              <a:t>      </a:t>
            </a:r>
            <a:r>
              <a:rPr lang="en-US" sz="1800" i="1" dirty="0" err="1"/>
              <a:t>nginx</a:t>
            </a:r>
            <a:r>
              <a:rPr lang="en-US" sz="1800" i="1" dirty="0"/>
              <a:t> = Service(“</a:t>
            </a:r>
            <a:r>
              <a:rPr lang="en-US" sz="1800" i="1" dirty="0" err="1"/>
              <a:t>nginx</a:t>
            </a:r>
            <a:r>
              <a:rPr lang="en-US" sz="1800" i="1" dirty="0"/>
              <a:t>”)</a:t>
            </a:r>
          </a:p>
          <a:p>
            <a:pPr marL="457200" lvl="1"/>
            <a:r>
              <a:rPr lang="en-US" sz="1800" i="1" dirty="0"/>
              <a:t>      assert </a:t>
            </a:r>
            <a:r>
              <a:rPr lang="en-US" sz="1800" i="1" dirty="0" err="1"/>
              <a:t>nginx.is_running</a:t>
            </a:r>
            <a:endParaRPr lang="en-US" sz="1800" i="1" dirty="0"/>
          </a:p>
          <a:p>
            <a:pPr marL="457200" lvl="1"/>
            <a:r>
              <a:rPr lang="en-US" sz="1800" i="1" dirty="0"/>
              <a:t>      assert </a:t>
            </a:r>
            <a:r>
              <a:rPr lang="en-US" sz="1800" i="1" dirty="0" err="1"/>
              <a:t>nginx.is_enabled</a:t>
            </a:r>
            <a:r>
              <a:rPr lang="en-US" sz="1800" i="1" dirty="0"/>
              <a:t>  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1013371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 with Serverspec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428750"/>
            <a:ext cx="6743150" cy="34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0"/>
              </a:spcBef>
              <a:buNone/>
            </a:pPr>
            <a:r>
              <a:rPr lang="en-US" sz="1600" dirty="0"/>
              <a:t>   describe user(‘</a:t>
            </a:r>
            <a:r>
              <a:rPr lang="en-US" sz="1600" dirty="0" err="1"/>
              <a:t>nginx</a:t>
            </a:r>
            <a:r>
              <a:rPr lang="en-US" sz="1600" dirty="0"/>
              <a:t>’) do</a:t>
            </a:r>
          </a:p>
          <a:p>
            <a:pPr marL="457200" lvl="1"/>
            <a:r>
              <a:rPr lang="en-US" sz="1600" dirty="0"/>
              <a:t>    it { should exist }</a:t>
            </a:r>
          </a:p>
          <a:p>
            <a:pPr marL="457200" lvl="1"/>
            <a:r>
              <a:rPr lang="en-US" sz="1600" dirty="0"/>
              <a:t>    it { should </a:t>
            </a:r>
            <a:r>
              <a:rPr lang="en-US" sz="1600" dirty="0" err="1"/>
              <a:t>belong_to_group</a:t>
            </a:r>
            <a:r>
              <a:rPr lang="en-US" sz="1600" dirty="0"/>
              <a:t> ‘</a:t>
            </a:r>
            <a:r>
              <a:rPr lang="en-US" sz="1600" dirty="0" err="1"/>
              <a:t>nginx</a:t>
            </a:r>
            <a:r>
              <a:rPr lang="en-US" sz="1600" dirty="0"/>
              <a:t>’}</a:t>
            </a:r>
          </a:p>
          <a:p>
            <a:pPr marL="457200" lvl="1"/>
            <a:r>
              <a:rPr lang="en-US" sz="1600" dirty="0"/>
              <a:t>  end</a:t>
            </a:r>
          </a:p>
          <a:p>
            <a:pPr marL="457200" lvl="1"/>
            <a:r>
              <a:rPr lang="en-US" sz="1600" dirty="0"/>
              <a:t>  describe process(‘</a:t>
            </a:r>
            <a:r>
              <a:rPr lang="en-US" sz="1600" dirty="0" err="1"/>
              <a:t>nginx</a:t>
            </a:r>
            <a:r>
              <a:rPr lang="en-US" sz="1600" dirty="0"/>
              <a:t>’) do</a:t>
            </a:r>
          </a:p>
          <a:p>
            <a:pPr marL="457200" lvl="1"/>
            <a:r>
              <a:rPr lang="en-US" sz="1600" dirty="0"/>
              <a:t>    it { should </a:t>
            </a:r>
            <a:r>
              <a:rPr lang="en-US" sz="1600" dirty="0" err="1"/>
              <a:t>be_running</a:t>
            </a:r>
            <a:r>
              <a:rPr lang="en-US" sz="1600" dirty="0"/>
              <a:t> }</a:t>
            </a:r>
          </a:p>
          <a:p>
            <a:pPr marL="457200" lvl="1"/>
            <a:r>
              <a:rPr lang="en-US" sz="1600" dirty="0"/>
              <a:t>    its(:user) { should </a:t>
            </a:r>
            <a:r>
              <a:rPr lang="en-US" sz="1600" dirty="0" err="1"/>
              <a:t>eq</a:t>
            </a:r>
            <a:r>
              <a:rPr lang="en-US" sz="1600" dirty="0"/>
              <a:t> ‘</a:t>
            </a:r>
            <a:r>
              <a:rPr lang="en-US" sz="1600" dirty="0" err="1"/>
              <a:t>nginx</a:t>
            </a:r>
            <a:r>
              <a:rPr lang="en-US" sz="1600" dirty="0"/>
              <a:t>’ }</a:t>
            </a:r>
          </a:p>
          <a:p>
            <a:pPr marL="457200" lvl="1"/>
            <a:r>
              <a:rPr lang="en-US" sz="1600" dirty="0"/>
              <a:t>  end</a:t>
            </a:r>
          </a:p>
          <a:p>
            <a:pPr marL="457200" lvl="1"/>
            <a:r>
              <a:rPr lang="en-US" sz="1600" dirty="0"/>
              <a:t> describe port (80) do</a:t>
            </a:r>
          </a:p>
          <a:p>
            <a:pPr marL="457200" lvl="1"/>
            <a:r>
              <a:rPr lang="en-US" sz="1600" dirty="0"/>
              <a:t>    it { should </a:t>
            </a:r>
            <a:r>
              <a:rPr lang="en-US" sz="1600" dirty="0" err="1"/>
              <a:t>be_listening</a:t>
            </a:r>
            <a:r>
              <a:rPr lang="en-US" sz="1600" dirty="0"/>
              <a:t> }</a:t>
            </a:r>
          </a:p>
          <a:p>
            <a:pPr marL="457200" lvl="1"/>
            <a:r>
              <a:rPr lang="en-US" sz="1600" dirty="0"/>
              <a:t>  end</a:t>
            </a:r>
          </a:p>
          <a:p>
            <a:pPr marL="457200" lvl="1"/>
            <a:endParaRPr lang="en-US" sz="1600" i="1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5690378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 with Serverspec (cont)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1"/>
            <a:r>
              <a:rPr lang="en-US" sz="1800" dirty="0"/>
              <a:t> describe “Server Configuration” do</a:t>
            </a:r>
          </a:p>
          <a:p>
            <a:pPr marL="457200" lvl="1"/>
            <a:r>
              <a:rPr lang="en-US" sz="1800" dirty="0"/>
              <a:t>   it ‘should response with right status code’ do</a:t>
            </a:r>
          </a:p>
          <a:p>
            <a:pPr marL="457200" lvl="1"/>
            <a:r>
              <a:rPr lang="en-US" sz="1800" dirty="0"/>
              <a:t>     </a:t>
            </a:r>
            <a:r>
              <a:rPr lang="en-US" sz="1800" dirty="0" err="1"/>
              <a:t>uri</a:t>
            </a:r>
            <a:r>
              <a:rPr lang="en-US" sz="1800" dirty="0"/>
              <a:t> = URI(‘http://localhost’)</a:t>
            </a:r>
          </a:p>
          <a:p>
            <a:pPr marL="457200" lvl="1"/>
            <a:r>
              <a:rPr lang="en-US" sz="1800" dirty="0"/>
              <a:t>     http = Net::</a:t>
            </a:r>
            <a:r>
              <a:rPr lang="en-US" sz="1800" dirty="0" err="1"/>
              <a:t>HTTP.new</a:t>
            </a:r>
            <a:r>
              <a:rPr lang="en-US" sz="1800" dirty="0"/>
              <a:t>(</a:t>
            </a:r>
            <a:r>
              <a:rPr lang="en-US" sz="1800" dirty="0" err="1"/>
              <a:t>uri.host</a:t>
            </a:r>
            <a:r>
              <a:rPr lang="en-US" sz="1800" dirty="0"/>
              <a:t>)</a:t>
            </a:r>
          </a:p>
          <a:p>
            <a:pPr marL="457200" lvl="1"/>
            <a:r>
              <a:rPr lang="en-US" sz="1800" dirty="0"/>
              <a:t>     request = Net::HTTP::</a:t>
            </a:r>
            <a:r>
              <a:rPr lang="en-US" sz="1800" dirty="0" err="1"/>
              <a:t>Get.new</a:t>
            </a:r>
            <a:r>
              <a:rPr lang="en-US" sz="1800" dirty="0"/>
              <a:t>(</a:t>
            </a:r>
            <a:r>
              <a:rPr lang="en-US" sz="1800" dirty="0" err="1"/>
              <a:t>uri</a:t>
            </a:r>
            <a:r>
              <a:rPr lang="en-US" sz="1800" dirty="0"/>
              <a:t>)</a:t>
            </a:r>
          </a:p>
          <a:p>
            <a:pPr marL="457200" lvl="1"/>
            <a:r>
              <a:rPr lang="en-US" sz="1800" dirty="0"/>
              <a:t>     response = </a:t>
            </a:r>
            <a:r>
              <a:rPr lang="en-US" sz="1800" dirty="0" err="1"/>
              <a:t>http.request</a:t>
            </a:r>
            <a:r>
              <a:rPr lang="en-US" sz="1800" dirty="0"/>
              <a:t>(request)</a:t>
            </a:r>
          </a:p>
          <a:p>
            <a:pPr marL="457200" lvl="1"/>
            <a:r>
              <a:rPr lang="en-US" sz="1800" dirty="0"/>
              <a:t>     expect(</a:t>
            </a:r>
            <a:r>
              <a:rPr lang="en-US" sz="1800" dirty="0" err="1"/>
              <a:t>response.code</a:t>
            </a:r>
            <a:r>
              <a:rPr lang="en-US" sz="1800" dirty="0"/>
              <a:t>).to </a:t>
            </a:r>
            <a:r>
              <a:rPr lang="en-US" sz="1800" dirty="0" err="1"/>
              <a:t>eq</a:t>
            </a:r>
            <a:r>
              <a:rPr lang="en-US" sz="1800" dirty="0"/>
              <a:t>(‘200’)</a:t>
            </a:r>
          </a:p>
          <a:p>
            <a:pPr marL="457200" lvl="1"/>
            <a:r>
              <a:rPr lang="en-US" sz="1800" dirty="0"/>
              <a:t>  end</a:t>
            </a:r>
          </a:p>
          <a:p>
            <a:pPr marL="457200" lvl="1"/>
            <a:r>
              <a:rPr lang="en-US" sz="1800" dirty="0"/>
              <a:t>end</a:t>
            </a:r>
          </a:p>
          <a:p>
            <a:pPr marL="457200" lvl="1"/>
            <a:endParaRPr lang="en-US" sz="1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9737493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 with Goss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New tool – written in go</a:t>
            </a:r>
          </a:p>
          <a:p>
            <a:pPr marL="514350" indent="-285750">
              <a:spcBef>
                <a:spcPts val="0"/>
              </a:spcBef>
            </a:pPr>
            <a:r>
              <a:rPr lang="en-US" dirty="0"/>
              <a:t>Builds </a:t>
            </a:r>
            <a:r>
              <a:rPr lang="en-US" dirty="0" err="1"/>
              <a:t>yaml</a:t>
            </a:r>
            <a:r>
              <a:rPr lang="en-US" dirty="0"/>
              <a:t> files (sort of automatically)</a:t>
            </a:r>
          </a:p>
          <a:p>
            <a:pPr marL="514350" indent="-285750">
              <a:spcBef>
                <a:spcPts val="0"/>
              </a:spcBef>
            </a:pPr>
            <a:r>
              <a:rPr lang="en-US" dirty="0"/>
              <a:t>`</a:t>
            </a:r>
            <a:r>
              <a:rPr lang="en-US" dirty="0" err="1"/>
              <a:t>goss</a:t>
            </a:r>
            <a:r>
              <a:rPr lang="en-US" dirty="0"/>
              <a:t> </a:t>
            </a:r>
            <a:r>
              <a:rPr lang="en-US" dirty="0" err="1"/>
              <a:t>autoadd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`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12663363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Testing with Goss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504950"/>
            <a:ext cx="6743150" cy="34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857250" lvl="2"/>
            <a:r>
              <a:rPr lang="en-US" sz="1600" dirty="0"/>
              <a:t>package:</a:t>
            </a:r>
          </a:p>
          <a:p>
            <a:pPr marL="857250" lvl="2"/>
            <a:r>
              <a:rPr lang="en-US" sz="1600" dirty="0"/>
              <a:t>  </a:t>
            </a:r>
            <a:r>
              <a:rPr lang="en-US" sz="1600" dirty="0" err="1"/>
              <a:t>nginx</a:t>
            </a:r>
            <a:r>
              <a:rPr lang="en-US" sz="1600" dirty="0"/>
              <a:t>:</a:t>
            </a:r>
          </a:p>
          <a:p>
            <a:pPr marL="857250" lvl="2"/>
            <a:r>
              <a:rPr lang="en-US" sz="1600" dirty="0"/>
              <a:t>    installed: true</a:t>
            </a:r>
          </a:p>
          <a:p>
            <a:pPr marL="857250" lvl="2"/>
            <a:r>
              <a:rPr lang="en-US" sz="1600" dirty="0"/>
              <a:t>    versions:</a:t>
            </a:r>
          </a:p>
          <a:p>
            <a:pPr marL="857250" lvl="2"/>
            <a:r>
              <a:rPr lang="en-US" sz="1600" dirty="0"/>
              <a:t>    - 1.4.1-3ubuntu1.3</a:t>
            </a:r>
          </a:p>
          <a:p>
            <a:pPr marL="857250" lvl="2"/>
            <a:r>
              <a:rPr lang="en-US" sz="1600" dirty="0"/>
              <a:t>      </a:t>
            </a:r>
            <a:r>
              <a:rPr lang="en-US" sz="1600" dirty="0" err="1"/>
              <a:t>nginx</a:t>
            </a:r>
            <a:r>
              <a:rPr lang="en-US" sz="1600" dirty="0"/>
              <a:t> = Package(“</a:t>
            </a:r>
            <a:r>
              <a:rPr lang="en-US" sz="1600" dirty="0" err="1"/>
              <a:t>nginx</a:t>
            </a:r>
            <a:r>
              <a:rPr lang="en-US" sz="1600" dirty="0"/>
              <a:t>”)</a:t>
            </a:r>
          </a:p>
          <a:p>
            <a:pPr marL="857250" lvl="2"/>
            <a:r>
              <a:rPr lang="en-US" sz="1600" dirty="0"/>
              <a:t>      assert </a:t>
            </a:r>
            <a:r>
              <a:rPr lang="en-US" sz="1600" dirty="0" err="1"/>
              <a:t>nginx.is_installed</a:t>
            </a:r>
            <a:endParaRPr lang="en-US" sz="1600" dirty="0"/>
          </a:p>
          <a:p>
            <a:pPr marL="857250" lvl="2"/>
            <a:r>
              <a:rPr lang="en-US" sz="1600" dirty="0"/>
              <a:t>service:</a:t>
            </a:r>
          </a:p>
          <a:p>
            <a:pPr marL="857250" lvl="2"/>
            <a:r>
              <a:rPr lang="en-US" sz="1600" dirty="0"/>
              <a:t>  </a:t>
            </a:r>
            <a:r>
              <a:rPr lang="en-US" sz="1600" dirty="0" err="1"/>
              <a:t>nginx</a:t>
            </a:r>
            <a:r>
              <a:rPr lang="en-US" sz="1600" dirty="0"/>
              <a:t>:</a:t>
            </a:r>
          </a:p>
          <a:p>
            <a:pPr marL="857250" lvl="2"/>
            <a:r>
              <a:rPr lang="en-US" sz="1600" dirty="0"/>
              <a:t>  </a:t>
            </a:r>
            <a:r>
              <a:rPr lang="en-US" sz="1600" dirty="0" err="1"/>
              <a:t>enabled:true</a:t>
            </a:r>
            <a:endParaRPr lang="en-US" sz="1600" dirty="0"/>
          </a:p>
          <a:p>
            <a:pPr marL="857250" lvl="2"/>
            <a:r>
              <a:rPr lang="en-US" sz="1600" dirty="0"/>
              <a:t>  </a:t>
            </a:r>
            <a:r>
              <a:rPr lang="en-US" sz="1600" dirty="0" err="1"/>
              <a:t>running:false</a:t>
            </a:r>
            <a:endParaRPr lang="en-US" sz="1600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6676396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Tips &amp; Tricks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Some things I’d do differently &amp; cons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069803178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Tips &amp; Tricks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Tests weren’t always there or awesome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514350" indent="-285750">
              <a:spcBef>
                <a:spcPts val="0"/>
              </a:spcBef>
            </a:pPr>
            <a:r>
              <a:rPr lang="en-US" dirty="0"/>
              <a:t>Testing on prod: 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47950"/>
            <a:ext cx="298291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286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Tips &amp; Tricks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Careful with variable registration. This doesn’t work: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r>
              <a:rPr lang="en-US" sz="1800" dirty="0"/>
              <a:t>- shell: /</a:t>
            </a:r>
            <a:r>
              <a:rPr lang="en-US" sz="1800" dirty="0" err="1"/>
              <a:t>usr</a:t>
            </a:r>
            <a:r>
              <a:rPr lang="en-US" sz="1800" dirty="0"/>
              <a:t>/bin/foo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800" dirty="0"/>
              <a:t>  register: </a:t>
            </a:r>
            <a:r>
              <a:rPr lang="en-US" sz="1800" dirty="0" err="1"/>
              <a:t>foo_result</a:t>
            </a: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r>
              <a:rPr lang="en-US" sz="1800" dirty="0"/>
              <a:t>- shell: /</a:t>
            </a:r>
            <a:r>
              <a:rPr lang="en-US" sz="1800" dirty="0" err="1"/>
              <a:t>usr</a:t>
            </a:r>
            <a:r>
              <a:rPr lang="en-US" sz="1800" dirty="0"/>
              <a:t>/bin/bar</a:t>
            </a:r>
          </a:p>
          <a:p>
            <a:pPr marL="228600">
              <a:spcBef>
                <a:spcPts val="0"/>
              </a:spcBef>
              <a:buNone/>
            </a:pPr>
            <a:r>
              <a:rPr lang="en-US" sz="1800" dirty="0"/>
              <a:t>  when: </a:t>
            </a:r>
            <a:r>
              <a:rPr lang="en-US" sz="1800" dirty="0" err="1"/>
              <a:t>foo_result</a:t>
            </a:r>
            <a:endParaRPr lang="en-US" sz="1800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0387690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Goals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Quality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Rapid Iteration - move fast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Safe – move fast and break things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00350"/>
            <a:ext cx="381000" cy="336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78" y="2952750"/>
            <a:ext cx="298238" cy="3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77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Tips &amp; Tricks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Beware of loops – not very powerful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514350" indent="-285750">
              <a:spcBef>
                <a:spcPts val="0"/>
              </a:spcBef>
            </a:pPr>
            <a:r>
              <a:rPr lang="en-US" dirty="0"/>
              <a:t>Two sided coin with:</a:t>
            </a:r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with_items</a:t>
            </a:r>
            <a:endParaRPr lang="en-US" sz="1800" dirty="0"/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with_nested</a:t>
            </a:r>
            <a:endParaRPr lang="en-US" sz="1800" dirty="0"/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with_dict</a:t>
            </a:r>
            <a:endParaRPr lang="en-US" sz="1800" dirty="0"/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/>
              <a:t>with_indexed_items</a:t>
            </a:r>
            <a:r>
              <a:rPr lang="en-US" sz="1800" dirty="0"/>
              <a:t> (gets array position)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1512751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Tips &amp; Tricks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Lookup plugin – awesome (</a:t>
            </a:r>
            <a:r>
              <a:rPr lang="en-US" dirty="0" err="1"/>
              <a:t>Ansible</a:t>
            </a:r>
            <a:r>
              <a:rPr lang="en-US" dirty="0"/>
              <a:t> 2.0)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ini</a:t>
            </a:r>
            <a:endParaRPr lang="en-US" dirty="0"/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969963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dns</a:t>
            </a:r>
            <a:endParaRPr lang="en-US" dirty="0"/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1511053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Tips &amp; Tricks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Versioning slows down workflow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  <a:p>
            <a:pPr marL="514350" indent="-285750">
              <a:spcBef>
                <a:spcPts val="0"/>
              </a:spcBef>
            </a:pPr>
            <a:r>
              <a:rPr lang="en-US" dirty="0"/>
              <a:t>Maybe should have versioned Playbooks too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4132158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Tips &amp; Tricks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spcBef>
                <a:spcPts val="0"/>
              </a:spcBef>
            </a:pPr>
            <a:r>
              <a:rPr lang="en-US" dirty="0"/>
              <a:t>Clusters will make you break rules</a:t>
            </a:r>
          </a:p>
          <a:p>
            <a:pPr marL="514350" indent="-285750">
              <a:spcBef>
                <a:spcPts val="0"/>
              </a:spcBef>
            </a:pPr>
            <a:endParaRPr lang="en-US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3991174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8" name="Shape 378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/>
              <a:t>The end</a:t>
            </a:r>
          </a:p>
        </p:txBody>
      </p:sp>
      <p:cxnSp>
        <p:nvCxnSpPr>
          <p:cNvPr id="379" name="Shape 379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9197314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Goals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No hands – infrastructure as code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Team can work together on a shared codebase</a:t>
            </a: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657350"/>
            <a:ext cx="15240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98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Style Guide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Helps with code reviews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Helps the team work together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Testable (sometimes)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" dirty="0"/>
              <a:t>Convention over configuration</a:t>
            </a:r>
          </a:p>
          <a:p>
            <a:pPr marL="228600"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5658289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Style Guide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Role &amp; Playbook </a:t>
            </a:r>
            <a:r>
              <a:rPr lang="en-US" dirty="0" err="1"/>
              <a:t>namespacing</a:t>
            </a:r>
            <a:endParaRPr lang="en-US" dirty="0"/>
          </a:p>
          <a:p>
            <a:pPr marL="228600" lvl="0" rtl="0">
              <a:spcBef>
                <a:spcPts val="0"/>
              </a:spcBef>
              <a:buNone/>
            </a:pPr>
            <a:endParaRPr lang="en-US" dirty="0"/>
          </a:p>
          <a:p>
            <a:pPr marL="10287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All roles are - </a:t>
            </a:r>
            <a:r>
              <a:rPr lang="en-US" sz="1800" b="1" i="1" dirty="0"/>
              <a:t>r-</a:t>
            </a:r>
            <a:r>
              <a:rPr lang="en-US" sz="1800" b="1" i="1" dirty="0" err="1"/>
              <a:t>RoleName</a:t>
            </a:r>
            <a:endParaRPr lang="en" sz="1800" b="1" i="1" dirty="0">
              <a:highlight>
                <a:srgbClr val="FFCD00"/>
              </a:highlight>
            </a:endParaRPr>
          </a:p>
          <a:p>
            <a:pPr marL="10287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All playbooks are - </a:t>
            </a:r>
            <a:r>
              <a:rPr lang="en-US" sz="1800" b="1" i="1" dirty="0" err="1"/>
              <a:t>pb-PlaybookName</a:t>
            </a:r>
            <a:endParaRPr lang="en" sz="1800" b="1" i="1" dirty="0">
              <a:highlight>
                <a:srgbClr val="FFCD00"/>
              </a:highlight>
            </a:endParaRPr>
          </a:p>
          <a:p>
            <a:pPr marL="10287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Playbook Name == App Repo Name</a:t>
            </a:r>
            <a:endParaRPr lang="en" sz="1800" i="1" dirty="0">
              <a:highlight>
                <a:srgbClr val="FFCD00"/>
              </a:highlight>
            </a:endParaRPr>
          </a:p>
          <a:p>
            <a:pPr marL="685800" lvl="0">
              <a:spcBef>
                <a:spcPts val="0"/>
              </a:spcBef>
              <a:buNone/>
            </a:pPr>
            <a:endParaRPr lang="en" i="1" dirty="0">
              <a:highlight>
                <a:srgbClr val="FFCD00"/>
              </a:highlight>
            </a:endParaRPr>
          </a:p>
          <a:p>
            <a:pPr marL="10287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i="1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066780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highlight>
                  <a:srgbClr val="FFCD00"/>
                </a:highlight>
              </a:rPr>
              <a:t>Style Guide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447800" y="1616470"/>
            <a:ext cx="674315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</a:pPr>
            <a:r>
              <a:rPr lang="en-US" dirty="0"/>
              <a:t>All variables are prefixed with the role name*</a:t>
            </a:r>
          </a:p>
          <a:p>
            <a:pPr marL="571500" indent="-342900">
              <a:spcBef>
                <a:spcPts val="0"/>
              </a:spcBef>
            </a:pPr>
            <a:r>
              <a:rPr lang="en-US" dirty="0"/>
              <a:t>Default variables go into </a:t>
            </a:r>
            <a:r>
              <a:rPr lang="en-US" dirty="0" err="1"/>
              <a:t>vars</a:t>
            </a:r>
            <a:r>
              <a:rPr lang="en-US" dirty="0"/>
              <a:t>/ and are all UPPERCASE</a:t>
            </a:r>
          </a:p>
          <a:p>
            <a:pPr marL="571500" indent="-342900">
              <a:spcBef>
                <a:spcPts val="0"/>
              </a:spcBef>
            </a:pPr>
            <a:r>
              <a:rPr lang="en-US" dirty="0" err="1"/>
              <a:t>Overridable</a:t>
            </a:r>
            <a:r>
              <a:rPr lang="en-US" dirty="0"/>
              <a:t> variables go into default/main and are all lower case</a:t>
            </a:r>
          </a:p>
          <a:p>
            <a:pPr marL="228600">
              <a:spcBef>
                <a:spcPts val="0"/>
              </a:spcBef>
              <a:buNone/>
            </a:pPr>
            <a:endParaRPr lang="en-US" dirty="0"/>
          </a:p>
          <a:p>
            <a:pPr marL="228600">
              <a:spcBef>
                <a:spcPts val="0"/>
              </a:spcBef>
              <a:buNone/>
            </a:pPr>
            <a:r>
              <a:rPr lang="en-US" sz="1100" dirty="0"/>
              <a:t>*</a:t>
            </a:r>
            <a:r>
              <a:rPr lang="en-US" dirty="0"/>
              <a:t> </a:t>
            </a:r>
            <a:r>
              <a:rPr lang="en-US" sz="1600" dirty="0"/>
              <a:t>Avoids collisions</a:t>
            </a:r>
          </a:p>
          <a:p>
            <a:pPr marL="571500" indent="-342900">
              <a:spcBef>
                <a:spcPts val="0"/>
              </a:spcBef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2627660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1932</Words>
  <Application>Microsoft Office PowerPoint</Application>
  <PresentationFormat>On-screen Show (16:9)</PresentationFormat>
  <Paragraphs>335</Paragraphs>
  <Slides>54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Viola template</vt:lpstr>
      <vt:lpstr>Infrastructure Automation or how you can stop worrying and love Ansible</vt:lpstr>
      <vt:lpstr>Intro</vt:lpstr>
      <vt:lpstr>Intro</vt:lpstr>
      <vt:lpstr>Context</vt:lpstr>
      <vt:lpstr>Goals</vt:lpstr>
      <vt:lpstr>Goals</vt:lpstr>
      <vt:lpstr>Style Guide</vt:lpstr>
      <vt:lpstr>Style Guide</vt:lpstr>
      <vt:lpstr>Style Guide</vt:lpstr>
      <vt:lpstr>Style Guide</vt:lpstr>
      <vt:lpstr>Style Guide</vt:lpstr>
      <vt:lpstr>Style Guide</vt:lpstr>
      <vt:lpstr>Style Guide</vt:lpstr>
      <vt:lpstr>Style Guide</vt:lpstr>
      <vt:lpstr>Style Guide</vt:lpstr>
      <vt:lpstr>Follow Zen of Python (PEP 20)</vt:lpstr>
      <vt:lpstr>Versioning and dependencies</vt:lpstr>
      <vt:lpstr>Versioning and dependencies</vt:lpstr>
      <vt:lpstr>Versioning and dependencies</vt:lpstr>
      <vt:lpstr>Roles</vt:lpstr>
      <vt:lpstr>Roles</vt:lpstr>
      <vt:lpstr>Roles</vt:lpstr>
      <vt:lpstr>Roles</vt:lpstr>
      <vt:lpstr>Roles</vt:lpstr>
      <vt:lpstr>Roles</vt:lpstr>
      <vt:lpstr>Roles</vt:lpstr>
      <vt:lpstr>Playbooks</vt:lpstr>
      <vt:lpstr>Playbooks</vt:lpstr>
      <vt:lpstr>Playbooks</vt:lpstr>
      <vt:lpstr>Deployments</vt:lpstr>
      <vt:lpstr>Deployments</vt:lpstr>
      <vt:lpstr>Deployments</vt:lpstr>
      <vt:lpstr>Deployments</vt:lpstr>
      <vt:lpstr>AMI Deploys</vt:lpstr>
      <vt:lpstr>PowerPoint Presentation</vt:lpstr>
      <vt:lpstr>Testing</vt:lpstr>
      <vt:lpstr>Testing</vt:lpstr>
      <vt:lpstr>Testing</vt:lpstr>
      <vt:lpstr>Testing</vt:lpstr>
      <vt:lpstr>Testing</vt:lpstr>
      <vt:lpstr>Testing</vt:lpstr>
      <vt:lpstr>Testing with Testinfra</vt:lpstr>
      <vt:lpstr>Testing with Serverspec</vt:lpstr>
      <vt:lpstr>Testing with Serverspec (cont)</vt:lpstr>
      <vt:lpstr>Testing with Goss</vt:lpstr>
      <vt:lpstr>Testing with Goss</vt:lpstr>
      <vt:lpstr>Tips &amp; Tricks</vt:lpstr>
      <vt:lpstr>Tips &amp; Tricks</vt:lpstr>
      <vt:lpstr>Tips &amp; Tricks</vt:lpstr>
      <vt:lpstr>Tips &amp; Tricks</vt:lpstr>
      <vt:lpstr>Tips &amp; Tricks</vt:lpstr>
      <vt:lpstr>Tips &amp; Tricks</vt:lpstr>
      <vt:lpstr>Tips &amp; Tricks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golovast</dc:creator>
  <cp:lastModifiedBy>golovast</cp:lastModifiedBy>
  <cp:revision>26</cp:revision>
  <dcterms:created xsi:type="dcterms:W3CDTF">2016-03-22T02:55:37Z</dcterms:created>
  <dcterms:modified xsi:type="dcterms:W3CDTF">2016-03-22T20:01:23Z</dcterms:modified>
</cp:coreProperties>
</file>